
<file path=[Content_Types].xml><?xml version="1.0" encoding="utf-8"?>
<Types xmlns="http://schemas.openxmlformats.org/package/2006/content-types">
  <Default Extension="fntdata" ContentType="application/x-fontdata"/>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4"/>
  </p:notesMasterIdLst>
  <p:sldIdLst>
    <p:sldId id="277" r:id="rId2"/>
    <p:sldId id="273" r:id="rId3"/>
    <p:sldId id="257" r:id="rId4"/>
    <p:sldId id="258" r:id="rId5"/>
    <p:sldId id="276" r:id="rId6"/>
    <p:sldId id="259" r:id="rId7"/>
    <p:sldId id="272" r:id="rId8"/>
    <p:sldId id="278" r:id="rId9"/>
    <p:sldId id="275" r:id="rId10"/>
    <p:sldId id="260" r:id="rId11"/>
    <p:sldId id="269" r:id="rId12"/>
    <p:sldId id="274" r:id="rId13"/>
  </p:sldIdLst>
  <p:sldSz cx="9144000" cy="5143500" type="screen16x9"/>
  <p:notesSz cx="6858000" cy="9144000"/>
  <p:embeddedFontLst>
    <p:embeddedFont>
      <p:font typeface="Fira Sans Extra Condensed" panose="020B0503050000020004" pitchFamily="34" charset="0"/>
      <p:regular r:id="rId15"/>
      <p:bold r:id="rId16"/>
      <p:italic r:id="rId17"/>
      <p:boldItalic r:id="rId18"/>
    </p:embeddedFont>
    <p:embeddedFont>
      <p:font typeface="Fira Sans Extra Condensed Medium" panose="020B0604020202020204" charset="0"/>
      <p:regular r:id="rId19"/>
      <p:bold r:id="rId20"/>
      <p:italic r:id="rId21"/>
      <p:boldItalic r:id="rId22"/>
    </p:embeddedFont>
    <p:embeddedFont>
      <p:font typeface="Fira Sans Extra Condensed SemiBold" panose="020B0604020202020204" charset="0"/>
      <p:regular r:id="rId23"/>
      <p:bold r:id="rId24"/>
      <p:italic r:id="rId25"/>
      <p:boldItalic r:id="rId26"/>
    </p:embeddedFont>
    <p:embeddedFont>
      <p:font typeface="Oswald SemiBold" panose="00000700000000000000" pitchFamily="2" charset="0"/>
      <p:regular r:id="rId27"/>
      <p:bold r:id="rId28"/>
    </p:embeddedFont>
    <p:embeddedFont>
      <p:font typeface="Proxima Nova" panose="020B0604020202020204" charset="0"/>
      <p:regular r:id="rId29"/>
      <p:bold r:id="rId30"/>
      <p:italic r:id="rId31"/>
      <p:boldItalic r:id="rId32"/>
    </p:embeddedFont>
    <p:embeddedFont>
      <p:font typeface="Proxima Nova Semibold" panose="020B0604020202020204" charset="0"/>
      <p:regular r:id="rId33"/>
      <p:bold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DB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627A85-FA11-43C0-A30B-AA1D962705D0}">
  <a:tblStyle styleId="{AA627A85-FA11-43C0-A30B-AA1D962705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ableStyles" Target="tableStyles.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e8b782381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8e8b782381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ff6b2f0c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ff6b2f0c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a1b6e560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a1b6e560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225705dc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0225705dc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dfab5fdbd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edfab5fdbd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17025" y="1280400"/>
            <a:ext cx="3436500" cy="21648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5200">
                <a:latin typeface="Fira Sans Extra Condensed SemiBold"/>
                <a:ea typeface="Fira Sans Extra Condensed SemiBold"/>
                <a:cs typeface="Fira Sans Extra Condensed SemiBold"/>
                <a:sym typeface="Fira Sans Extra Condensed SemiBold"/>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717025" y="3445200"/>
            <a:ext cx="3945300" cy="4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500"/>
              <a:buNone/>
              <a:defRPr sz="16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a:endParaRPr/>
          </a:p>
        </p:txBody>
      </p:sp>
    </p:spTree>
    <p:extLst>
      <p:ext uri="{BB962C8B-B14F-4D97-AF65-F5344CB8AC3E}">
        <p14:creationId xmlns:p14="http://schemas.microsoft.com/office/powerpoint/2010/main" val="4054829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extLst>
      <p:ext uri="{BB962C8B-B14F-4D97-AF65-F5344CB8AC3E}">
        <p14:creationId xmlns:p14="http://schemas.microsoft.com/office/powerpoint/2010/main" val="1930401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856953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 name="Google Shape;49;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3" r:id="rId2"/>
    <p:sldLayoutId id="2147483664" r:id="rId3"/>
    <p:sldLayoutId id="214748366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33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aphicFrame>
        <p:nvGraphicFramePr>
          <p:cNvPr id="107" name="Google Shape;107;p19"/>
          <p:cNvGraphicFramePr/>
          <p:nvPr>
            <p:extLst>
              <p:ext uri="{D42A27DB-BD31-4B8C-83A1-F6EECF244321}">
                <p14:modId xmlns:p14="http://schemas.microsoft.com/office/powerpoint/2010/main" val="1339345404"/>
              </p:ext>
            </p:extLst>
          </p:nvPr>
        </p:nvGraphicFramePr>
        <p:xfrm>
          <a:off x="259200" y="947242"/>
          <a:ext cx="8761950" cy="4021605"/>
        </p:xfrm>
        <a:graphic>
          <a:graphicData uri="http://schemas.openxmlformats.org/drawingml/2006/table">
            <a:tbl>
              <a:tblPr>
                <a:noFill/>
                <a:tableStyleId>{AA627A85-FA11-43C0-A30B-AA1D962705D0}</a:tableStyleId>
              </a:tblPr>
              <a:tblGrid>
                <a:gridCol w="1079825">
                  <a:extLst>
                    <a:ext uri="{9D8B030D-6E8A-4147-A177-3AD203B41FA5}">
                      <a16:colId xmlns:a16="http://schemas.microsoft.com/office/drawing/2014/main" val="20000"/>
                    </a:ext>
                  </a:extLst>
                </a:gridCol>
                <a:gridCol w="1974950">
                  <a:extLst>
                    <a:ext uri="{9D8B030D-6E8A-4147-A177-3AD203B41FA5}">
                      <a16:colId xmlns:a16="http://schemas.microsoft.com/office/drawing/2014/main" val="20001"/>
                    </a:ext>
                  </a:extLst>
                </a:gridCol>
                <a:gridCol w="1950100">
                  <a:extLst>
                    <a:ext uri="{9D8B030D-6E8A-4147-A177-3AD203B41FA5}">
                      <a16:colId xmlns:a16="http://schemas.microsoft.com/office/drawing/2014/main" val="20002"/>
                    </a:ext>
                  </a:extLst>
                </a:gridCol>
                <a:gridCol w="1580625">
                  <a:extLst>
                    <a:ext uri="{9D8B030D-6E8A-4147-A177-3AD203B41FA5}">
                      <a16:colId xmlns:a16="http://schemas.microsoft.com/office/drawing/2014/main" val="20003"/>
                    </a:ext>
                  </a:extLst>
                </a:gridCol>
                <a:gridCol w="2176450">
                  <a:extLst>
                    <a:ext uri="{9D8B030D-6E8A-4147-A177-3AD203B41FA5}">
                      <a16:colId xmlns:a16="http://schemas.microsoft.com/office/drawing/2014/main" val="20004"/>
                    </a:ext>
                  </a:extLst>
                </a:gridCol>
              </a:tblGrid>
              <a:tr h="787475">
                <a:tc>
                  <a:txBody>
                    <a:bodyPr/>
                    <a:lstStyle/>
                    <a:p>
                      <a:pPr marL="0" lvl="0" indent="0" algn="l" rtl="0">
                        <a:spcBef>
                          <a:spcPts val="0"/>
                        </a:spcBef>
                        <a:spcAft>
                          <a:spcPts val="0"/>
                        </a:spcAft>
                        <a:buNone/>
                      </a:pPr>
                      <a:r>
                        <a:rPr lang="en" b="1">
                          <a:solidFill>
                            <a:schemeClr val="bg1"/>
                          </a:solidFill>
                        </a:rPr>
                        <a:t>SERIAL</a:t>
                      </a:r>
                      <a:endParaRPr b="1">
                        <a:solidFill>
                          <a:schemeClr val="bg1"/>
                        </a:solidFill>
                      </a:endParaRPr>
                    </a:p>
                    <a:p>
                      <a:pPr marL="0" lvl="0" indent="0" algn="l" rtl="0">
                        <a:spcBef>
                          <a:spcPts val="0"/>
                        </a:spcBef>
                        <a:spcAft>
                          <a:spcPts val="0"/>
                        </a:spcAft>
                        <a:buNone/>
                      </a:pPr>
                      <a:r>
                        <a:rPr lang="en" b="1">
                          <a:solidFill>
                            <a:schemeClr val="bg1"/>
                          </a:solidFill>
                        </a:rPr>
                        <a:t>    NO.</a:t>
                      </a:r>
                      <a:endParaRPr b="1">
                        <a:solidFill>
                          <a:schemeClr val="bg1"/>
                        </a:solidFill>
                      </a:endParaRPr>
                    </a:p>
                  </a:txBody>
                  <a:tcPr marL="91425" marR="91425" marT="91425" marB="91425"/>
                </a:tc>
                <a:tc>
                  <a:txBody>
                    <a:bodyPr/>
                    <a:lstStyle/>
                    <a:p>
                      <a:pPr marL="0" lvl="0" indent="0" algn="l" rtl="0">
                        <a:spcBef>
                          <a:spcPts val="0"/>
                        </a:spcBef>
                        <a:spcAft>
                          <a:spcPts val="0"/>
                        </a:spcAft>
                        <a:buNone/>
                      </a:pPr>
                      <a:r>
                        <a:rPr lang="en">
                          <a:solidFill>
                            <a:schemeClr val="bg1"/>
                          </a:solidFill>
                        </a:rPr>
                        <a:t>  </a:t>
                      </a:r>
                      <a:r>
                        <a:rPr lang="en" b="1">
                          <a:solidFill>
                            <a:schemeClr val="bg1"/>
                          </a:solidFill>
                        </a:rPr>
                        <a:t>AUTHOR NAME</a:t>
                      </a:r>
                      <a:endParaRPr b="1">
                        <a:solidFill>
                          <a:schemeClr val="bg1"/>
                        </a:solidFill>
                      </a:endParaRPr>
                    </a:p>
                  </a:txBody>
                  <a:tcPr marL="91425" marR="91425" marT="91425" marB="91425"/>
                </a:tc>
                <a:tc>
                  <a:txBody>
                    <a:bodyPr/>
                    <a:lstStyle/>
                    <a:p>
                      <a:pPr marL="0" lvl="0" indent="0" algn="l" rtl="0">
                        <a:spcBef>
                          <a:spcPts val="0"/>
                        </a:spcBef>
                        <a:spcAft>
                          <a:spcPts val="0"/>
                        </a:spcAft>
                        <a:buNone/>
                      </a:pPr>
                      <a:r>
                        <a:rPr lang="en">
                          <a:solidFill>
                            <a:schemeClr val="bg1"/>
                          </a:solidFill>
                        </a:rPr>
                        <a:t>        </a:t>
                      </a:r>
                      <a:r>
                        <a:rPr lang="en" b="1">
                          <a:solidFill>
                            <a:schemeClr val="bg1"/>
                          </a:solidFill>
                        </a:rPr>
                        <a:t>TITLE</a:t>
                      </a:r>
                      <a:endParaRPr b="1">
                        <a:solidFill>
                          <a:schemeClr val="bg1"/>
                        </a:solidFill>
                      </a:endParaRPr>
                    </a:p>
                  </a:txBody>
                  <a:tcPr marL="91425" marR="91425" marT="91425" marB="91425"/>
                </a:tc>
                <a:tc>
                  <a:txBody>
                    <a:bodyPr/>
                    <a:lstStyle/>
                    <a:p>
                      <a:pPr marL="0" lvl="0" indent="0" algn="l" rtl="0">
                        <a:spcBef>
                          <a:spcPts val="0"/>
                        </a:spcBef>
                        <a:spcAft>
                          <a:spcPts val="0"/>
                        </a:spcAft>
                        <a:buNone/>
                      </a:pPr>
                      <a:r>
                        <a:rPr lang="en" b="1">
                          <a:solidFill>
                            <a:schemeClr val="bg1"/>
                          </a:solidFill>
                        </a:rPr>
                        <a:t>TECHNIQUES/ TECHNOLOGY USED</a:t>
                      </a:r>
                      <a:endParaRPr b="1">
                        <a:solidFill>
                          <a:schemeClr val="bg1"/>
                        </a:solidFill>
                      </a:endParaRPr>
                    </a:p>
                  </a:txBody>
                  <a:tcPr marL="91425" marR="91425" marT="91425" marB="91425"/>
                </a:tc>
                <a:tc>
                  <a:txBody>
                    <a:bodyPr/>
                    <a:lstStyle/>
                    <a:p>
                      <a:pPr marL="0" lvl="0" indent="0" algn="l" rtl="0">
                        <a:spcBef>
                          <a:spcPts val="0"/>
                        </a:spcBef>
                        <a:spcAft>
                          <a:spcPts val="0"/>
                        </a:spcAft>
                        <a:buNone/>
                      </a:pPr>
                      <a:r>
                        <a:rPr lang="en" b="1">
                          <a:solidFill>
                            <a:schemeClr val="bg1"/>
                          </a:solidFill>
                        </a:rPr>
                        <a:t>RESULT</a:t>
                      </a:r>
                      <a:endParaRPr b="1">
                        <a:solidFill>
                          <a:schemeClr val="bg1"/>
                        </a:solidFill>
                      </a:endParaRPr>
                    </a:p>
                  </a:txBody>
                  <a:tcPr marL="91425" marR="91425" marT="91425" marB="91425"/>
                </a:tc>
                <a:extLst>
                  <a:ext uri="{0D108BD9-81ED-4DB2-BD59-A6C34878D82A}">
                    <a16:rowId xmlns:a16="http://schemas.microsoft.com/office/drawing/2014/main" val="10000"/>
                  </a:ext>
                </a:extLst>
              </a:tr>
              <a:tr h="959575">
                <a:tc>
                  <a:txBody>
                    <a:bodyPr/>
                    <a:lstStyle/>
                    <a:p>
                      <a:pPr marL="0" lvl="0" indent="0" algn="l" rtl="0">
                        <a:spcBef>
                          <a:spcPts val="0"/>
                        </a:spcBef>
                        <a:spcAft>
                          <a:spcPts val="0"/>
                        </a:spcAft>
                        <a:buNone/>
                      </a:pPr>
                      <a:r>
                        <a:rPr lang="en">
                          <a:solidFill>
                            <a:schemeClr val="bg1"/>
                          </a:solidFill>
                        </a:rPr>
                        <a:t>     1.</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Sainadh Jasthi</a:t>
                      </a:r>
                      <a:endParaRPr sz="1200">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Unmanned Ground Vehicle for Military Purpose</a:t>
                      </a:r>
                      <a:endParaRPr sz="1200">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Magnetic compass to measure the turning angles.</a:t>
                      </a:r>
                      <a:endParaRPr sz="1200">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It is an automatic rover which uses magnetic compass for its movement.</a:t>
                      </a:r>
                      <a:endParaRPr sz="1200">
                        <a:solidFill>
                          <a:schemeClr val="bg1"/>
                        </a:solidFill>
                      </a:endParaRPr>
                    </a:p>
                  </a:txBody>
                  <a:tcPr marL="91425" marR="91425" marT="91425" marB="91425"/>
                </a:tc>
                <a:extLst>
                  <a:ext uri="{0D108BD9-81ED-4DB2-BD59-A6C34878D82A}">
                    <a16:rowId xmlns:a16="http://schemas.microsoft.com/office/drawing/2014/main" val="10001"/>
                  </a:ext>
                </a:extLst>
              </a:tr>
              <a:tr h="1049975">
                <a:tc>
                  <a:txBody>
                    <a:bodyPr/>
                    <a:lstStyle/>
                    <a:p>
                      <a:pPr marL="0" lvl="0" indent="0" algn="l" rtl="0">
                        <a:spcBef>
                          <a:spcPts val="0"/>
                        </a:spcBef>
                        <a:spcAft>
                          <a:spcPts val="0"/>
                        </a:spcAft>
                        <a:buNone/>
                      </a:pPr>
                      <a:r>
                        <a:rPr lang="en">
                          <a:solidFill>
                            <a:schemeClr val="bg1"/>
                          </a:solidFill>
                        </a:rPr>
                        <a:t>     2.</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S. Mohamed Imran</a:t>
                      </a:r>
                      <a:endParaRPr sz="1200">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UNMANNED GROUND VEHICLE FOR MILITARY ASSISTANCE</a:t>
                      </a:r>
                      <a:endParaRPr sz="1200">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Metal detector is used to detect land mines.</a:t>
                      </a:r>
                      <a:endParaRPr sz="1200">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Automatic rover which uses metal detector to trace a safe path for soldiers.</a:t>
                      </a:r>
                      <a:endParaRPr sz="1200">
                        <a:solidFill>
                          <a:schemeClr val="bg1"/>
                        </a:solidFill>
                      </a:endParaRPr>
                    </a:p>
                  </a:txBody>
                  <a:tcPr marL="91425" marR="91425" marT="91425" marB="91425"/>
                </a:tc>
                <a:extLst>
                  <a:ext uri="{0D108BD9-81ED-4DB2-BD59-A6C34878D82A}">
                    <a16:rowId xmlns:a16="http://schemas.microsoft.com/office/drawing/2014/main" val="10002"/>
                  </a:ext>
                </a:extLst>
              </a:tr>
              <a:tr h="1189125">
                <a:tc>
                  <a:txBody>
                    <a:bodyPr/>
                    <a:lstStyle/>
                    <a:p>
                      <a:pPr marL="0" lvl="0" indent="0" algn="l" rtl="0">
                        <a:spcBef>
                          <a:spcPts val="0"/>
                        </a:spcBef>
                        <a:spcAft>
                          <a:spcPts val="0"/>
                        </a:spcAft>
                        <a:buNone/>
                      </a:pPr>
                      <a:r>
                        <a:rPr lang="en">
                          <a:solidFill>
                            <a:schemeClr val="bg1"/>
                          </a:solidFill>
                        </a:rPr>
                        <a:t>     3.</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Christian A. Andersson</a:t>
                      </a:r>
                      <a:endParaRPr sz="1200">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The Unmanned Ground Vehicles to be used in future military operations</a:t>
                      </a:r>
                      <a:endParaRPr sz="1200">
                        <a:solidFill>
                          <a:schemeClr val="bg1"/>
                        </a:solidFill>
                      </a:endParaRPr>
                    </a:p>
                  </a:txBody>
                  <a:tcPr marL="91425" marR="91425" marT="91425" marB="91425"/>
                </a:tc>
                <a:tc>
                  <a:txBody>
                    <a:bodyPr/>
                    <a:lstStyle/>
                    <a:p>
                      <a:pPr marL="0" lvl="0" indent="0" algn="l" rtl="0">
                        <a:spcBef>
                          <a:spcPts val="0"/>
                        </a:spcBef>
                        <a:spcAft>
                          <a:spcPts val="0"/>
                        </a:spcAft>
                        <a:buNone/>
                      </a:pPr>
                      <a:r>
                        <a:rPr lang="en" sz="1200">
                          <a:solidFill>
                            <a:schemeClr val="bg1"/>
                          </a:solidFill>
                        </a:rPr>
                        <a:t>Lethal autonomous weapon is used.</a:t>
                      </a:r>
                      <a:endParaRPr sz="1200">
                        <a:solidFill>
                          <a:schemeClr val="bg1"/>
                        </a:solidFill>
                      </a:endParaRPr>
                    </a:p>
                  </a:txBody>
                  <a:tcPr marL="91425" marR="91425" marT="91425" marB="91425"/>
                </a:tc>
                <a:tc>
                  <a:txBody>
                    <a:bodyPr/>
                    <a:lstStyle/>
                    <a:p>
                      <a:pPr marL="0" lvl="0" indent="0" algn="l" rtl="0">
                        <a:spcBef>
                          <a:spcPts val="0"/>
                        </a:spcBef>
                        <a:spcAft>
                          <a:spcPts val="0"/>
                        </a:spcAft>
                        <a:buNone/>
                      </a:pPr>
                      <a:r>
                        <a:rPr lang="en" sz="1200" dirty="0">
                          <a:solidFill>
                            <a:schemeClr val="bg1"/>
                          </a:solidFill>
                        </a:rPr>
                        <a:t>It’s a concept where it uses weapons to attack enemies if necessary.</a:t>
                      </a:r>
                      <a:endParaRPr sz="1200" dirty="0">
                        <a:solidFill>
                          <a:schemeClr val="bg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108" name="Google Shape;108;p19"/>
          <p:cNvSpPr txBox="1"/>
          <p:nvPr/>
        </p:nvSpPr>
        <p:spPr>
          <a:xfrm>
            <a:off x="142800" y="233950"/>
            <a:ext cx="5287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bg1"/>
                </a:solidFill>
                <a:latin typeface="Oswald SemiBold"/>
                <a:ea typeface="Oswald SemiBold"/>
                <a:cs typeface="Oswald SemiBold"/>
                <a:sym typeface="Oswald SemiBold"/>
              </a:rPr>
              <a:t>LITERATURE SURVEY</a:t>
            </a:r>
            <a:endParaRPr sz="1900" dirty="0">
              <a:solidFill>
                <a:schemeClr val="bg1"/>
              </a:solidFill>
              <a:latin typeface="Oswald SemiBold"/>
              <a:ea typeface="Oswald SemiBold"/>
              <a:cs typeface="Oswald SemiBold"/>
              <a:sym typeface="Oswal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 name="Google Shape;159;p28"/>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160" name="Google Shape;160;p28"/>
          <p:cNvPicPr preferRelativeResize="0"/>
          <p:nvPr/>
        </p:nvPicPr>
        <p:blipFill>
          <a:blip r:embed="rId3">
            <a:alphaModFix/>
          </a:blip>
          <a:stretch>
            <a:fillRect/>
          </a:stretch>
        </p:blipFill>
        <p:spPr>
          <a:xfrm>
            <a:off x="760187" y="758237"/>
            <a:ext cx="7623625" cy="3627025"/>
          </a:xfrm>
          <a:prstGeom prst="rect">
            <a:avLst/>
          </a:prstGeom>
          <a:noFill/>
          <a:ln>
            <a:noFill/>
          </a:ln>
        </p:spPr>
      </p:pic>
      <p:sp>
        <p:nvSpPr>
          <p:cNvPr id="3" name="Rectangle 2">
            <a:extLst>
              <a:ext uri="{FF2B5EF4-FFF2-40B4-BE49-F238E27FC236}">
                <a16:creationId xmlns:a16="http://schemas.microsoft.com/office/drawing/2014/main" id="{EB63A855-D2B0-4BFD-89A3-85296EC6B44C}"/>
              </a:ext>
            </a:extLst>
          </p:cNvPr>
          <p:cNvSpPr/>
          <p:nvPr/>
        </p:nvSpPr>
        <p:spPr>
          <a:xfrm>
            <a:off x="760187" y="758237"/>
            <a:ext cx="7623625" cy="724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D9740B8-A062-40BD-AF9F-D1708CEADA00}"/>
              </a:ext>
            </a:extLst>
          </p:cNvPr>
          <p:cNvSpPr txBox="1"/>
          <p:nvPr/>
        </p:nvSpPr>
        <p:spPr>
          <a:xfrm>
            <a:off x="1324800" y="758237"/>
            <a:ext cx="3520800" cy="307777"/>
          </a:xfrm>
          <a:prstGeom prst="rect">
            <a:avLst/>
          </a:prstGeom>
          <a:noFill/>
        </p:spPr>
        <p:txBody>
          <a:bodyPr wrap="square" rtlCol="0">
            <a:spAutoFit/>
          </a:bodyPr>
          <a:lstStyle/>
          <a:p>
            <a:r>
              <a:rPr lang="en-IN" dirty="0"/>
              <a:t>FUTURE WORK: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110A-5FB0-427F-804C-E466930152BB}"/>
              </a:ext>
            </a:extLst>
          </p:cNvPr>
          <p:cNvSpPr>
            <a:spLocks noGrp="1"/>
          </p:cNvSpPr>
          <p:nvPr>
            <p:ph type="ctrTitle"/>
          </p:nvPr>
        </p:nvSpPr>
        <p:spPr>
          <a:xfrm>
            <a:off x="2853750" y="1280400"/>
            <a:ext cx="3436500" cy="2164800"/>
          </a:xfrm>
        </p:spPr>
        <p:txBody>
          <a:bodyPr/>
          <a:lstStyle/>
          <a:p>
            <a:r>
              <a:rPr lang="en-IN" dirty="0"/>
              <a:t>THANK YOU</a:t>
            </a:r>
          </a:p>
        </p:txBody>
      </p:sp>
    </p:spTree>
    <p:extLst>
      <p:ext uri="{BB962C8B-B14F-4D97-AF65-F5344CB8AC3E}">
        <p14:creationId xmlns:p14="http://schemas.microsoft.com/office/powerpoint/2010/main" val="383674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0D782-F54B-4977-894A-01DD9D4AB4CC}"/>
              </a:ext>
            </a:extLst>
          </p:cNvPr>
          <p:cNvSpPr>
            <a:spLocks noGrp="1"/>
          </p:cNvSpPr>
          <p:nvPr>
            <p:ph type="ctrTitle"/>
          </p:nvPr>
        </p:nvSpPr>
        <p:spPr>
          <a:xfrm>
            <a:off x="1245600" y="1202400"/>
            <a:ext cx="6907925" cy="2242800"/>
          </a:xfrm>
        </p:spPr>
        <p:txBody>
          <a:bodyPr/>
          <a:lstStyle/>
          <a:p>
            <a:r>
              <a:rPr lang="en" dirty="0">
                <a:solidFill>
                  <a:schemeClr val="tx1"/>
                </a:solidFill>
              </a:rPr>
              <a:t>Military Based Patrol  Vehicle</a:t>
            </a:r>
            <a:endParaRPr lang="en-IN" dirty="0"/>
          </a:p>
        </p:txBody>
      </p:sp>
      <p:sp>
        <p:nvSpPr>
          <p:cNvPr id="3" name="Subtitle 2">
            <a:extLst>
              <a:ext uri="{FF2B5EF4-FFF2-40B4-BE49-F238E27FC236}">
                <a16:creationId xmlns:a16="http://schemas.microsoft.com/office/drawing/2014/main" id="{8844F797-252E-48E8-B172-409CA6935504}"/>
              </a:ext>
            </a:extLst>
          </p:cNvPr>
          <p:cNvSpPr>
            <a:spLocks noGrp="1"/>
          </p:cNvSpPr>
          <p:nvPr>
            <p:ph type="subTitle" idx="1"/>
          </p:nvPr>
        </p:nvSpPr>
        <p:spPr>
          <a:xfrm>
            <a:off x="5900037" y="3445200"/>
            <a:ext cx="3996725" cy="1389600"/>
          </a:xfrm>
        </p:spPr>
        <p:txBody>
          <a:bodyPr/>
          <a:lstStyle/>
          <a:p>
            <a:r>
              <a:rPr lang="en-IN" dirty="0">
                <a:solidFill>
                  <a:schemeClr val="accent3"/>
                </a:solidFill>
              </a:rPr>
              <a:t>BY:</a:t>
            </a:r>
          </a:p>
          <a:p>
            <a:r>
              <a:rPr lang="en-IN" dirty="0">
                <a:solidFill>
                  <a:schemeClr val="accent3"/>
                </a:solidFill>
              </a:rPr>
              <a:t>RATHIESH PRASAD</a:t>
            </a:r>
          </a:p>
          <a:p>
            <a:r>
              <a:rPr lang="en-IN" dirty="0">
                <a:solidFill>
                  <a:schemeClr val="accent3"/>
                </a:solidFill>
              </a:rPr>
              <a:t>SAIRAM</a:t>
            </a:r>
          </a:p>
          <a:p>
            <a:r>
              <a:rPr lang="en-IN" dirty="0">
                <a:solidFill>
                  <a:schemeClr val="accent3"/>
                </a:solidFill>
              </a:rPr>
              <a:t>SANJITHA</a:t>
            </a:r>
          </a:p>
        </p:txBody>
      </p:sp>
      <p:pic>
        <p:nvPicPr>
          <p:cNvPr id="8" name="Graphic 7" descr="Users with solid fill">
            <a:extLst>
              <a:ext uri="{FF2B5EF4-FFF2-40B4-BE49-F238E27FC236}">
                <a16:creationId xmlns:a16="http://schemas.microsoft.com/office/drawing/2014/main" id="{E28626D5-B32C-4F71-9AA1-C06EC7CA9C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8000" y="3735000"/>
            <a:ext cx="914400" cy="914400"/>
          </a:xfrm>
          <a:prstGeom prst="rect">
            <a:avLst/>
          </a:prstGeom>
        </p:spPr>
      </p:pic>
    </p:spTree>
    <p:extLst>
      <p:ext uri="{BB962C8B-B14F-4D97-AF65-F5344CB8AC3E}">
        <p14:creationId xmlns:p14="http://schemas.microsoft.com/office/powerpoint/2010/main" val="1672783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title" idx="4294967295"/>
          </p:nvPr>
        </p:nvSpPr>
        <p:spPr>
          <a:xfrm>
            <a:off x="0" y="541338"/>
            <a:ext cx="7046913" cy="48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latin typeface="Arial"/>
                <a:ea typeface="Arial"/>
                <a:cs typeface="Arial"/>
                <a:sym typeface="Arial"/>
              </a:rPr>
              <a:t>                                 </a:t>
            </a:r>
            <a:r>
              <a:rPr lang="en" sz="3500" b="1">
                <a:latin typeface="Arial"/>
                <a:ea typeface="Arial"/>
                <a:cs typeface="Arial"/>
                <a:sym typeface="Arial"/>
              </a:rPr>
              <a:t>Problem Statement</a:t>
            </a:r>
            <a:endParaRPr sz="3500" b="1">
              <a:solidFill>
                <a:srgbClr val="FFFFFF"/>
              </a:solidFill>
              <a:latin typeface="Arial"/>
              <a:ea typeface="Arial"/>
              <a:cs typeface="Arial"/>
              <a:sym typeface="Arial"/>
            </a:endParaRPr>
          </a:p>
        </p:txBody>
      </p:sp>
      <p:sp>
        <p:nvSpPr>
          <p:cNvPr id="62" name="Google Shape;62;p16"/>
          <p:cNvSpPr txBox="1"/>
          <p:nvPr/>
        </p:nvSpPr>
        <p:spPr>
          <a:xfrm>
            <a:off x="727050" y="1449025"/>
            <a:ext cx="7689900" cy="243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dirty="0">
                <a:solidFill>
                  <a:schemeClr val="lt1"/>
                </a:solidFill>
              </a:rPr>
              <a:t>      For the protection of the Indian border various patrols car will be dispatched to keep an eye on the intruders.These patrol cars are often deployed in remote areas and it is difficult for the commanders to track their movements and ensure their safety.As this is a highly dangerous tasks for the troops it has been automated by using a rover</a:t>
            </a:r>
            <a:endParaRPr sz="1900" dirty="0">
              <a:solidFill>
                <a:schemeClr val="lt1"/>
              </a:solidFill>
            </a:endParaRPr>
          </a:p>
        </p:txBody>
      </p:sp>
      <p:pic>
        <p:nvPicPr>
          <p:cNvPr id="63" name="Google Shape;63;p16"/>
          <p:cNvPicPr preferRelativeResize="0"/>
          <p:nvPr/>
        </p:nvPicPr>
        <p:blipFill>
          <a:blip r:embed="rId3">
            <a:alphaModFix/>
          </a:blip>
          <a:stretch>
            <a:fillRect/>
          </a:stretch>
        </p:blipFill>
        <p:spPr>
          <a:xfrm>
            <a:off x="2839075" y="3201850"/>
            <a:ext cx="3292724" cy="1956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
        <p:cNvGrpSpPr/>
        <p:nvPr/>
      </p:nvGrpSpPr>
      <p:grpSpPr>
        <a:xfrm>
          <a:off x="0" y="0"/>
          <a:ext cx="0" cy="0"/>
          <a:chOff x="0" y="0"/>
          <a:chExt cx="0" cy="0"/>
        </a:xfrm>
      </p:grpSpPr>
      <p:sp>
        <p:nvSpPr>
          <p:cNvPr id="68" name="Google Shape;68;p17"/>
          <p:cNvSpPr txBox="1">
            <a:spLocks noGrp="1"/>
          </p:cNvSpPr>
          <p:nvPr>
            <p:ph type="title" idx="4294967295"/>
          </p:nvPr>
        </p:nvSpPr>
        <p:spPr>
          <a:xfrm>
            <a:off x="1048544" y="60540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3400" b="1" dirty="0">
                <a:latin typeface="Arial"/>
                <a:ea typeface="Arial"/>
                <a:cs typeface="Arial"/>
                <a:sym typeface="Arial"/>
              </a:rPr>
              <a:t>Abstract</a:t>
            </a:r>
            <a:endParaRPr sz="3400" b="1" dirty="0">
              <a:solidFill>
                <a:srgbClr val="FFFFFF"/>
              </a:solidFill>
              <a:latin typeface="Arial"/>
              <a:ea typeface="Arial"/>
              <a:cs typeface="Arial"/>
              <a:sym typeface="Arial"/>
            </a:endParaRPr>
          </a:p>
        </p:txBody>
      </p:sp>
      <p:sp>
        <p:nvSpPr>
          <p:cNvPr id="69" name="Google Shape;69;p17"/>
          <p:cNvSpPr txBox="1">
            <a:spLocks noGrp="1"/>
          </p:cNvSpPr>
          <p:nvPr>
            <p:ph type="body" idx="4294967295"/>
          </p:nvPr>
        </p:nvSpPr>
        <p:spPr>
          <a:xfrm>
            <a:off x="0" y="1571625"/>
            <a:ext cx="8359775" cy="4100513"/>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Military based vehicle for the safety of soldiers.</a:t>
            </a:r>
            <a:endParaRPr sz="1800">
              <a:solidFill>
                <a:schemeClr val="lt1"/>
              </a:solidFill>
              <a:latin typeface="Arial"/>
              <a:ea typeface="Arial"/>
              <a:cs typeface="Arial"/>
              <a:sym typeface="Arial"/>
            </a:endParaRPr>
          </a:p>
          <a:p>
            <a:pPr marL="457200" lvl="0" indent="-342900" algn="l" rtl="0">
              <a:lnSpc>
                <a:spcPct val="150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At present the patrol vehicles are driven by the soldiers</a:t>
            </a:r>
            <a:endParaRPr sz="1800">
              <a:solidFill>
                <a:schemeClr val="lt1"/>
              </a:solidFill>
              <a:latin typeface="Arial"/>
              <a:ea typeface="Arial"/>
              <a:cs typeface="Arial"/>
              <a:sym typeface="Arial"/>
            </a:endParaRPr>
          </a:p>
          <a:p>
            <a:pPr marL="457200" lvl="0" indent="0" algn="l" rtl="0">
              <a:lnSpc>
                <a:spcPct val="150000"/>
              </a:lnSpc>
              <a:spcBef>
                <a:spcPts val="0"/>
              </a:spcBef>
              <a:spcAft>
                <a:spcPts val="0"/>
              </a:spcAft>
              <a:buNone/>
            </a:pPr>
            <a:r>
              <a:rPr lang="en" sz="1800">
                <a:solidFill>
                  <a:schemeClr val="lt1"/>
                </a:solidFill>
                <a:latin typeface="Arial"/>
                <a:ea typeface="Arial"/>
                <a:cs typeface="Arial"/>
                <a:sym typeface="Arial"/>
              </a:rPr>
              <a:t>and their lives are in risks as the intruders may attack them.</a:t>
            </a:r>
            <a:endParaRPr sz="1800">
              <a:solidFill>
                <a:schemeClr val="lt1"/>
              </a:solidFill>
              <a:latin typeface="Arial"/>
              <a:ea typeface="Arial"/>
              <a:cs typeface="Arial"/>
              <a:sym typeface="Arial"/>
            </a:endParaRPr>
          </a:p>
          <a:p>
            <a:pPr marL="457200" lvl="0" indent="-342900" algn="l" rtl="0">
              <a:lnSpc>
                <a:spcPct val="150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There are some existing systems for UGV’s, but those systems are remote controlled and it needs some man power.</a:t>
            </a:r>
            <a:endParaRPr sz="1800">
              <a:solidFill>
                <a:schemeClr val="lt1"/>
              </a:solidFill>
              <a:latin typeface="Arial"/>
              <a:ea typeface="Arial"/>
              <a:cs typeface="Arial"/>
              <a:sym typeface="Arial"/>
            </a:endParaRPr>
          </a:p>
          <a:p>
            <a:pPr marL="457200" lvl="0" indent="-342900" algn="l" rtl="0">
              <a:lnSpc>
                <a:spcPct val="150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To overcome these difficulties a fully automated rover is implemented which  is used for surveillance, communication, navigation etc.</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video - Made with Clipchamp (1)">
            <a:hlinkClick r:id="" action="ppaction://media"/>
            <a:extLst>
              <a:ext uri="{FF2B5EF4-FFF2-40B4-BE49-F238E27FC236}">
                <a16:creationId xmlns:a16="http://schemas.microsoft.com/office/drawing/2014/main" id="{D5EFC00C-577F-4D0C-B20B-F98DFD1A9F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2000" y="1003667"/>
            <a:ext cx="6609600" cy="3717900"/>
          </a:xfrm>
          <a:prstGeom prst="rect">
            <a:avLst/>
          </a:prstGeom>
        </p:spPr>
      </p:pic>
      <p:sp>
        <p:nvSpPr>
          <p:cNvPr id="6" name="Google Shape;101;p18">
            <a:extLst>
              <a:ext uri="{FF2B5EF4-FFF2-40B4-BE49-F238E27FC236}">
                <a16:creationId xmlns:a16="http://schemas.microsoft.com/office/drawing/2014/main" id="{3F1C5CA5-B928-4059-9B30-49C787B148B6}"/>
              </a:ext>
            </a:extLst>
          </p:cNvPr>
          <p:cNvSpPr txBox="1">
            <a:spLocks/>
          </p:cNvSpPr>
          <p:nvPr/>
        </p:nvSpPr>
        <p:spPr>
          <a:xfrm>
            <a:off x="465475" y="419066"/>
            <a:ext cx="2392925" cy="470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3400" b="1" i="0" u="none" strike="noStrike" cap="none">
                <a:solidFill>
                  <a:schemeClr val="bg1"/>
                </a:solidFill>
                <a:latin typeface="Arial"/>
                <a:ea typeface="Proxima Nova Semibold"/>
                <a:cs typeface="Arial"/>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pPr algn="l"/>
            <a:r>
              <a:rPr lang="en-IN" sz="2400" dirty="0">
                <a:latin typeface="Fira Sans Extra Condensed"/>
                <a:ea typeface="Fira Sans Extra Condensed"/>
                <a:cs typeface="Fira Sans Extra Condensed"/>
                <a:sym typeface="Fira Sans Extra Condensed"/>
              </a:rPr>
              <a:t>Traditional Rover</a:t>
            </a:r>
          </a:p>
        </p:txBody>
      </p:sp>
    </p:spTree>
    <p:extLst>
      <p:ext uri="{BB962C8B-B14F-4D97-AF65-F5344CB8AC3E}">
        <p14:creationId xmlns:p14="http://schemas.microsoft.com/office/powerpoint/2010/main" val="171801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8"/>
          <p:cNvSpPr/>
          <p:nvPr/>
        </p:nvSpPr>
        <p:spPr>
          <a:xfrm rot="10800000">
            <a:off x="981463" y="1812763"/>
            <a:ext cx="2345400" cy="2345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8"/>
          <p:cNvSpPr/>
          <p:nvPr/>
        </p:nvSpPr>
        <p:spPr>
          <a:xfrm rot="10800000">
            <a:off x="1120363" y="1951663"/>
            <a:ext cx="2067600" cy="206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8"/>
          <p:cNvSpPr/>
          <p:nvPr/>
        </p:nvSpPr>
        <p:spPr>
          <a:xfrm flipH="1">
            <a:off x="1264662" y="2125585"/>
            <a:ext cx="1798721" cy="1749377"/>
          </a:xfrm>
          <a:prstGeom prst="ellipse">
            <a:avLst/>
          </a:prstGeom>
          <a:solidFill>
            <a:srgbClr val="00206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1"/>
                </a:solidFill>
                <a:latin typeface="Oswald SemiBold"/>
                <a:ea typeface="Oswald SemiBold"/>
                <a:cs typeface="Oswald SemiBold"/>
                <a:sym typeface="Oswald SemiBold"/>
              </a:rPr>
              <a:t>Components</a:t>
            </a:r>
            <a:endParaRPr sz="1600" dirty="0">
              <a:solidFill>
                <a:schemeClr val="lt1"/>
              </a:solidFill>
              <a:latin typeface="Oswald SemiBold"/>
              <a:ea typeface="Oswald SemiBold"/>
              <a:cs typeface="Oswald SemiBold"/>
              <a:sym typeface="Oswald SemiBold"/>
            </a:endParaRPr>
          </a:p>
        </p:txBody>
      </p:sp>
      <p:sp>
        <p:nvSpPr>
          <p:cNvPr id="77" name="Google Shape;77;p18"/>
          <p:cNvSpPr/>
          <p:nvPr/>
        </p:nvSpPr>
        <p:spPr>
          <a:xfrm>
            <a:off x="4288020" y="1385500"/>
            <a:ext cx="2507700" cy="427200"/>
          </a:xfrm>
          <a:prstGeom prst="roundRect">
            <a:avLst>
              <a:gd name="adj" fmla="val 5000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Zfm60 gear motor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78" name="Google Shape;78;p18"/>
          <p:cNvCxnSpPr>
            <a:cxnSpLocks/>
            <a:stCxn id="77" idx="1"/>
            <a:endCxn id="79" idx="6"/>
          </p:cNvCxnSpPr>
          <p:nvPr/>
        </p:nvCxnSpPr>
        <p:spPr>
          <a:xfrm flipH="1">
            <a:off x="2830365" y="1599100"/>
            <a:ext cx="1457655" cy="398903"/>
          </a:xfrm>
          <a:prstGeom prst="straightConnector1">
            <a:avLst/>
          </a:prstGeom>
          <a:noFill/>
          <a:ln w="9525" cap="flat" cmpd="sng">
            <a:solidFill>
              <a:srgbClr val="000000"/>
            </a:solidFill>
            <a:prstDash val="solid"/>
            <a:round/>
            <a:headEnd type="none" w="med" len="med"/>
            <a:tailEnd type="none" w="med" len="med"/>
          </a:ln>
        </p:spPr>
      </p:cxnSp>
      <p:sp>
        <p:nvSpPr>
          <p:cNvPr id="79" name="Google Shape;79;p18"/>
          <p:cNvSpPr/>
          <p:nvPr/>
        </p:nvSpPr>
        <p:spPr>
          <a:xfrm>
            <a:off x="2737065" y="1951353"/>
            <a:ext cx="93300" cy="9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4288020" y="2078700"/>
            <a:ext cx="2507700" cy="427200"/>
          </a:xfrm>
          <a:prstGeom prst="roundRect">
            <a:avLst>
              <a:gd name="adj" fmla="val 5000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Ultrasonic sensor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81" name="Google Shape;81;p18"/>
          <p:cNvCxnSpPr>
            <a:stCxn id="80" idx="1"/>
            <a:endCxn id="82" idx="6"/>
          </p:cNvCxnSpPr>
          <p:nvPr/>
        </p:nvCxnSpPr>
        <p:spPr>
          <a:xfrm flipH="1">
            <a:off x="3247920" y="2292300"/>
            <a:ext cx="1040100" cy="165000"/>
          </a:xfrm>
          <a:prstGeom prst="straightConnector1">
            <a:avLst/>
          </a:prstGeom>
          <a:noFill/>
          <a:ln w="9525" cap="flat" cmpd="sng">
            <a:solidFill>
              <a:srgbClr val="000000"/>
            </a:solidFill>
            <a:prstDash val="solid"/>
            <a:round/>
            <a:headEnd type="none" w="med" len="med"/>
            <a:tailEnd type="none" w="med" len="med"/>
          </a:ln>
        </p:spPr>
      </p:cxnSp>
      <p:sp>
        <p:nvSpPr>
          <p:cNvPr id="82" name="Google Shape;82;p18"/>
          <p:cNvSpPr/>
          <p:nvPr/>
        </p:nvSpPr>
        <p:spPr>
          <a:xfrm>
            <a:off x="3154483" y="2410649"/>
            <a:ext cx="93300" cy="9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4288020" y="3464800"/>
            <a:ext cx="2454300" cy="427200"/>
          </a:xfrm>
          <a:prstGeom prst="roundRect">
            <a:avLst>
              <a:gd name="adj" fmla="val 5000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Arduino</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84" name="Google Shape;84;p18"/>
          <p:cNvCxnSpPr>
            <a:stCxn id="83" idx="1"/>
            <a:endCxn id="85" idx="6"/>
          </p:cNvCxnSpPr>
          <p:nvPr/>
        </p:nvCxnSpPr>
        <p:spPr>
          <a:xfrm rot="10800000">
            <a:off x="3247920" y="3494200"/>
            <a:ext cx="1040100" cy="184200"/>
          </a:xfrm>
          <a:prstGeom prst="straightConnector1">
            <a:avLst/>
          </a:prstGeom>
          <a:noFill/>
          <a:ln w="9525" cap="flat" cmpd="sng">
            <a:solidFill>
              <a:srgbClr val="000000"/>
            </a:solidFill>
            <a:prstDash val="solid"/>
            <a:round/>
            <a:headEnd type="none" w="med" len="med"/>
            <a:tailEnd type="none" w="med" len="med"/>
          </a:ln>
        </p:spPr>
      </p:cxnSp>
      <p:sp>
        <p:nvSpPr>
          <p:cNvPr id="85" name="Google Shape;85;p18"/>
          <p:cNvSpPr/>
          <p:nvPr/>
        </p:nvSpPr>
        <p:spPr>
          <a:xfrm>
            <a:off x="3154483" y="3447490"/>
            <a:ext cx="93300" cy="9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4288020" y="2771750"/>
            <a:ext cx="2454300" cy="427200"/>
          </a:xfrm>
          <a:prstGeom prst="roundRect">
            <a:avLst>
              <a:gd name="adj" fmla="val 5000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GSM Module</a:t>
            </a:r>
            <a:endParaRPr sz="170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87" name="Google Shape;87;p18"/>
          <p:cNvCxnSpPr>
            <a:stCxn id="86" idx="1"/>
            <a:endCxn id="88" idx="6"/>
          </p:cNvCxnSpPr>
          <p:nvPr/>
        </p:nvCxnSpPr>
        <p:spPr>
          <a:xfrm rot="10800000">
            <a:off x="3370320" y="2981150"/>
            <a:ext cx="917700" cy="4200"/>
          </a:xfrm>
          <a:prstGeom prst="straightConnector1">
            <a:avLst/>
          </a:prstGeom>
          <a:noFill/>
          <a:ln w="9525" cap="flat" cmpd="sng">
            <a:solidFill>
              <a:srgbClr val="000000"/>
            </a:solidFill>
            <a:prstDash val="solid"/>
            <a:round/>
            <a:headEnd type="none" w="med" len="med"/>
            <a:tailEnd type="none" w="med" len="med"/>
          </a:ln>
        </p:spPr>
      </p:cxnSp>
      <p:sp>
        <p:nvSpPr>
          <p:cNvPr id="88" name="Google Shape;88;p18"/>
          <p:cNvSpPr/>
          <p:nvPr/>
        </p:nvSpPr>
        <p:spPr>
          <a:xfrm>
            <a:off x="3276953" y="2934512"/>
            <a:ext cx="93300" cy="9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4288021" y="4157850"/>
            <a:ext cx="2390100" cy="427200"/>
          </a:xfrm>
          <a:prstGeom prst="roundRect">
            <a:avLst>
              <a:gd name="adj" fmla="val 5000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L293d motor driver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90" name="Google Shape;90;p18"/>
          <p:cNvCxnSpPr>
            <a:stCxn id="89" idx="1"/>
            <a:endCxn id="91" idx="6"/>
          </p:cNvCxnSpPr>
          <p:nvPr/>
        </p:nvCxnSpPr>
        <p:spPr>
          <a:xfrm rot="10800000">
            <a:off x="2830321" y="3971250"/>
            <a:ext cx="1457700" cy="400200"/>
          </a:xfrm>
          <a:prstGeom prst="straightConnector1">
            <a:avLst/>
          </a:prstGeom>
          <a:noFill/>
          <a:ln w="9525" cap="flat" cmpd="sng">
            <a:solidFill>
              <a:srgbClr val="000000"/>
            </a:solidFill>
            <a:prstDash val="solid"/>
            <a:round/>
            <a:headEnd type="none" w="med" len="med"/>
            <a:tailEnd type="none" w="med" len="med"/>
          </a:ln>
        </p:spPr>
      </p:cxnSp>
      <p:sp>
        <p:nvSpPr>
          <p:cNvPr id="91" name="Google Shape;91;p18"/>
          <p:cNvSpPr/>
          <p:nvPr/>
        </p:nvSpPr>
        <p:spPr>
          <a:xfrm>
            <a:off x="2737065" y="3924596"/>
            <a:ext cx="93300" cy="9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8"/>
          <p:cNvGrpSpPr/>
          <p:nvPr/>
        </p:nvGrpSpPr>
        <p:grpSpPr>
          <a:xfrm>
            <a:off x="7262546" y="2503949"/>
            <a:ext cx="434556" cy="432894"/>
            <a:chOff x="898875" y="4399275"/>
            <a:chExt cx="483700" cy="481850"/>
          </a:xfrm>
        </p:grpSpPr>
        <p:sp>
          <p:nvSpPr>
            <p:cNvPr id="93" name="Google Shape;93;p1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94;p18"/>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95;p1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96;p1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 name="Google Shape;97;p1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8" name="Google Shape;98;p1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 name="Google Shape;99;p1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 name="Google Shape;100;p1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1" name="Google Shape;101;p18"/>
          <p:cNvSpPr txBox="1">
            <a:spLocks noGrp="1"/>
          </p:cNvSpPr>
          <p:nvPr>
            <p:ph type="title"/>
          </p:nvPr>
        </p:nvSpPr>
        <p:spPr>
          <a:xfrm>
            <a:off x="710275" y="536650"/>
            <a:ext cx="2832125"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Fira Sans Extra Condensed"/>
                <a:ea typeface="Fira Sans Extra Condensed"/>
                <a:cs typeface="Fira Sans Extra Condensed"/>
                <a:sym typeface="Fira Sans Extra Condensed"/>
              </a:rPr>
              <a:t>Components Required </a:t>
            </a:r>
            <a:endParaRPr b="1" dirty="0">
              <a:latin typeface="Fira Sans Extra Condensed"/>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9322B0-28DF-4A17-8426-D22F48C03EC9}"/>
              </a:ext>
            </a:extLst>
          </p:cNvPr>
          <p:cNvPicPr>
            <a:picLocks noChangeAspect="1"/>
          </p:cNvPicPr>
          <p:nvPr/>
        </p:nvPicPr>
        <p:blipFill>
          <a:blip r:embed="rId2"/>
          <a:stretch>
            <a:fillRect/>
          </a:stretch>
        </p:blipFill>
        <p:spPr>
          <a:xfrm>
            <a:off x="2188800" y="1032257"/>
            <a:ext cx="5349477" cy="3726944"/>
          </a:xfrm>
          <a:prstGeom prst="rect">
            <a:avLst/>
          </a:prstGeom>
        </p:spPr>
      </p:pic>
      <p:sp>
        <p:nvSpPr>
          <p:cNvPr id="13" name="Google Shape;101;p18">
            <a:extLst>
              <a:ext uri="{FF2B5EF4-FFF2-40B4-BE49-F238E27FC236}">
                <a16:creationId xmlns:a16="http://schemas.microsoft.com/office/drawing/2014/main" id="{8282D856-997E-4433-A743-51C0F25DD56A}"/>
              </a:ext>
            </a:extLst>
          </p:cNvPr>
          <p:cNvSpPr txBox="1">
            <a:spLocks/>
          </p:cNvSpPr>
          <p:nvPr/>
        </p:nvSpPr>
        <p:spPr>
          <a:xfrm>
            <a:off x="458275" y="450733"/>
            <a:ext cx="2392925" cy="470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3400" b="1" i="0" u="none" strike="noStrike" cap="none">
                <a:solidFill>
                  <a:schemeClr val="bg1"/>
                </a:solidFill>
                <a:latin typeface="Arial"/>
                <a:ea typeface="Proxima Nova Semibold"/>
                <a:cs typeface="Arial"/>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pPr algn="l"/>
            <a:r>
              <a:rPr lang="en-IN" sz="2400" dirty="0">
                <a:latin typeface="Fira Sans Extra Condensed"/>
                <a:ea typeface="Fira Sans Extra Condensed"/>
                <a:cs typeface="Fira Sans Extra Condensed"/>
                <a:sym typeface="Fira Sans Extra Condensed"/>
              </a:rPr>
              <a:t>Detailed Design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1;p18">
            <a:extLst>
              <a:ext uri="{FF2B5EF4-FFF2-40B4-BE49-F238E27FC236}">
                <a16:creationId xmlns:a16="http://schemas.microsoft.com/office/drawing/2014/main" id="{2C5EA94B-F3D4-4851-82D9-AF6082561447}"/>
              </a:ext>
            </a:extLst>
          </p:cNvPr>
          <p:cNvSpPr txBox="1">
            <a:spLocks/>
          </p:cNvSpPr>
          <p:nvPr/>
        </p:nvSpPr>
        <p:spPr>
          <a:xfrm>
            <a:off x="465475" y="419066"/>
            <a:ext cx="2392925" cy="470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3400" b="1" i="0" u="none" strike="noStrike" cap="none">
                <a:solidFill>
                  <a:schemeClr val="bg1"/>
                </a:solidFill>
                <a:latin typeface="Arial"/>
                <a:ea typeface="Proxima Nova Semibold"/>
                <a:cs typeface="Arial"/>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pPr algn="l"/>
            <a:r>
              <a:rPr lang="en-IN" sz="2400" dirty="0">
                <a:latin typeface="Fira Sans Extra Condensed"/>
                <a:ea typeface="Fira Sans Extra Condensed"/>
                <a:cs typeface="Fira Sans Extra Condensed"/>
                <a:sym typeface="Fira Sans Extra Condensed"/>
              </a:rPr>
              <a:t>Sample Code</a:t>
            </a:r>
          </a:p>
        </p:txBody>
      </p:sp>
      <p:sp>
        <p:nvSpPr>
          <p:cNvPr id="8" name="Google Shape;62;p16">
            <a:extLst>
              <a:ext uri="{FF2B5EF4-FFF2-40B4-BE49-F238E27FC236}">
                <a16:creationId xmlns:a16="http://schemas.microsoft.com/office/drawing/2014/main" id="{821E3018-5104-4D9D-AC42-ACAE6DF70DF8}"/>
              </a:ext>
            </a:extLst>
          </p:cNvPr>
          <p:cNvSpPr txBox="1"/>
          <p:nvPr/>
        </p:nvSpPr>
        <p:spPr>
          <a:xfrm>
            <a:off x="691200" y="1008000"/>
            <a:ext cx="3391200" cy="371643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lt1"/>
                </a:solidFill>
              </a:rPr>
              <a:t>void setup()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Serial.begin</a:t>
            </a:r>
            <a:r>
              <a:rPr lang="en-US" sz="1000" dirty="0">
                <a:solidFill>
                  <a:schemeClr val="lt1"/>
                </a:solidFill>
              </a:rPr>
              <a:t>(9600);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L_motor.setSpeed</a:t>
            </a:r>
            <a:r>
              <a:rPr lang="en-US" sz="1000" dirty="0">
                <a:solidFill>
                  <a:schemeClr val="lt1"/>
                </a:solidFill>
              </a:rPr>
              <a:t>(200);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R_motor.setSpeed</a:t>
            </a:r>
            <a:r>
              <a:rPr lang="en-US" sz="1000" dirty="0">
                <a:solidFill>
                  <a:schemeClr val="lt1"/>
                </a:solidFill>
              </a:rPr>
              <a:t>(140);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R_motor.run</a:t>
            </a:r>
            <a:r>
              <a:rPr lang="en-US" sz="1000" dirty="0">
                <a:solidFill>
                  <a:schemeClr val="lt1"/>
                </a:solidFill>
              </a:rPr>
              <a:t>(RELEASE);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L_motor.run</a:t>
            </a:r>
            <a:r>
              <a:rPr lang="en-US" sz="1000" dirty="0">
                <a:solidFill>
                  <a:schemeClr val="lt1"/>
                </a:solidFill>
              </a:rPr>
              <a:t>(RELEASE);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pinMode</a:t>
            </a:r>
            <a:r>
              <a:rPr lang="en-US" sz="1000" dirty="0">
                <a:solidFill>
                  <a:schemeClr val="lt1"/>
                </a:solidFill>
              </a:rPr>
              <a:t>(</a:t>
            </a:r>
            <a:r>
              <a:rPr lang="en-US" sz="1000" dirty="0" err="1">
                <a:solidFill>
                  <a:schemeClr val="lt1"/>
                </a:solidFill>
              </a:rPr>
              <a:t>trigPin</a:t>
            </a:r>
            <a:r>
              <a:rPr lang="en-US" sz="1000" dirty="0">
                <a:solidFill>
                  <a:schemeClr val="lt1"/>
                </a:solidFill>
              </a:rPr>
              <a:t>, OUTPUT);</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pinMode</a:t>
            </a:r>
            <a:r>
              <a:rPr lang="en-US" sz="1000" dirty="0">
                <a:solidFill>
                  <a:schemeClr val="lt1"/>
                </a:solidFill>
              </a:rPr>
              <a:t>(</a:t>
            </a:r>
            <a:r>
              <a:rPr lang="en-US" sz="1000" dirty="0" err="1">
                <a:solidFill>
                  <a:schemeClr val="lt1"/>
                </a:solidFill>
              </a:rPr>
              <a:t>echoPin</a:t>
            </a:r>
            <a:r>
              <a:rPr lang="en-US" sz="1000" dirty="0">
                <a:solidFill>
                  <a:schemeClr val="lt1"/>
                </a:solidFill>
              </a:rPr>
              <a:t>, INPUT);   </a:t>
            </a:r>
          </a:p>
          <a:p>
            <a:pPr marL="0" lvl="0" indent="0" algn="l" rtl="0">
              <a:lnSpc>
                <a:spcPct val="115000"/>
              </a:lnSpc>
              <a:spcBef>
                <a:spcPts val="0"/>
              </a:spcBef>
              <a:spcAft>
                <a:spcPts val="0"/>
              </a:spcAft>
              <a:buNone/>
            </a:pPr>
            <a:r>
              <a:rPr lang="en-US" sz="1000" dirty="0">
                <a:solidFill>
                  <a:schemeClr val="lt1"/>
                </a:solidFill>
              </a:rPr>
              <a:t>}</a:t>
            </a:r>
          </a:p>
          <a:p>
            <a:pPr marL="0" lvl="0" indent="0" algn="l" rtl="0">
              <a:lnSpc>
                <a:spcPct val="115000"/>
              </a:lnSpc>
              <a:spcBef>
                <a:spcPts val="0"/>
              </a:spcBef>
              <a:spcAft>
                <a:spcPts val="0"/>
              </a:spcAft>
              <a:buNone/>
            </a:pPr>
            <a:r>
              <a:rPr lang="en-US" sz="1000" dirty="0">
                <a:solidFill>
                  <a:schemeClr val="lt1"/>
                </a:solidFill>
              </a:rPr>
              <a:t>int </a:t>
            </a:r>
            <a:r>
              <a:rPr lang="en-US" sz="1000" dirty="0" err="1">
                <a:solidFill>
                  <a:schemeClr val="lt1"/>
                </a:solidFill>
              </a:rPr>
              <a:t>mdistance</a:t>
            </a:r>
            <a:r>
              <a:rPr lang="en-US" sz="1000" dirty="0">
                <a:solidFill>
                  <a:schemeClr val="lt1"/>
                </a:solidFill>
              </a:rPr>
              <a:t>()</a:t>
            </a:r>
          </a:p>
          <a:p>
            <a:pPr marL="0" lvl="0" indent="0" algn="l" rtl="0">
              <a:lnSpc>
                <a:spcPct val="115000"/>
              </a:lnSpc>
              <a:spcBef>
                <a:spcPts val="0"/>
              </a:spcBef>
              <a:spcAft>
                <a:spcPts val="0"/>
              </a:spcAft>
              <a:buNone/>
            </a:pPr>
            <a:r>
              <a:rPr lang="en-US" sz="1000" dirty="0">
                <a:solidFill>
                  <a:schemeClr val="lt1"/>
                </a:solidFill>
              </a:rPr>
              <a:t>{</a:t>
            </a:r>
          </a:p>
          <a:p>
            <a:pPr marL="0" lvl="0" indent="0" algn="l" rtl="0">
              <a:lnSpc>
                <a:spcPct val="115000"/>
              </a:lnSpc>
              <a:spcBef>
                <a:spcPts val="0"/>
              </a:spcBef>
              <a:spcAft>
                <a:spcPts val="0"/>
              </a:spcAft>
              <a:buNone/>
            </a:pPr>
            <a:r>
              <a:rPr lang="en-US" sz="1000" dirty="0" err="1">
                <a:solidFill>
                  <a:schemeClr val="lt1"/>
                </a:solidFill>
              </a:rPr>
              <a:t>digitalWrite</a:t>
            </a:r>
            <a:r>
              <a:rPr lang="en-US" sz="1000" dirty="0">
                <a:solidFill>
                  <a:schemeClr val="lt1"/>
                </a:solidFill>
              </a:rPr>
              <a:t>(</a:t>
            </a:r>
            <a:r>
              <a:rPr lang="en-US" sz="1000" dirty="0" err="1">
                <a:solidFill>
                  <a:schemeClr val="lt1"/>
                </a:solidFill>
              </a:rPr>
              <a:t>trigPin</a:t>
            </a:r>
            <a:r>
              <a:rPr lang="en-US" sz="1000" dirty="0">
                <a:solidFill>
                  <a:schemeClr val="lt1"/>
                </a:solidFill>
              </a:rPr>
              <a:t>, LOW);</a:t>
            </a:r>
          </a:p>
          <a:p>
            <a:pPr marL="0" lvl="0" indent="0" algn="l" rtl="0">
              <a:lnSpc>
                <a:spcPct val="115000"/>
              </a:lnSpc>
              <a:spcBef>
                <a:spcPts val="0"/>
              </a:spcBef>
              <a:spcAft>
                <a:spcPts val="0"/>
              </a:spcAft>
              <a:buNone/>
            </a:pPr>
            <a:r>
              <a:rPr lang="en-US" sz="1000" dirty="0" err="1">
                <a:solidFill>
                  <a:schemeClr val="lt1"/>
                </a:solidFill>
              </a:rPr>
              <a:t>delayMicroseconds</a:t>
            </a:r>
            <a:r>
              <a:rPr lang="en-US" sz="1000" dirty="0">
                <a:solidFill>
                  <a:schemeClr val="lt1"/>
                </a:solidFill>
              </a:rPr>
              <a:t>(2);</a:t>
            </a:r>
          </a:p>
          <a:p>
            <a:pPr marL="0" lvl="0" indent="0" algn="l" rtl="0">
              <a:lnSpc>
                <a:spcPct val="115000"/>
              </a:lnSpc>
              <a:spcBef>
                <a:spcPts val="0"/>
              </a:spcBef>
              <a:spcAft>
                <a:spcPts val="0"/>
              </a:spcAft>
              <a:buNone/>
            </a:pPr>
            <a:r>
              <a:rPr lang="en-US" sz="1000" dirty="0" err="1">
                <a:solidFill>
                  <a:schemeClr val="lt1"/>
                </a:solidFill>
              </a:rPr>
              <a:t>digitalWrite</a:t>
            </a:r>
            <a:r>
              <a:rPr lang="en-US" sz="1000" dirty="0">
                <a:solidFill>
                  <a:schemeClr val="lt1"/>
                </a:solidFill>
              </a:rPr>
              <a:t>(</a:t>
            </a:r>
            <a:r>
              <a:rPr lang="en-US" sz="1000" dirty="0" err="1">
                <a:solidFill>
                  <a:schemeClr val="lt1"/>
                </a:solidFill>
              </a:rPr>
              <a:t>trigPin</a:t>
            </a:r>
            <a:r>
              <a:rPr lang="en-US" sz="1000" dirty="0">
                <a:solidFill>
                  <a:schemeClr val="lt1"/>
                </a:solidFill>
              </a:rPr>
              <a:t>, HIGH);</a:t>
            </a:r>
          </a:p>
          <a:p>
            <a:pPr marL="0" lvl="0" indent="0" algn="l" rtl="0">
              <a:lnSpc>
                <a:spcPct val="115000"/>
              </a:lnSpc>
              <a:spcBef>
                <a:spcPts val="0"/>
              </a:spcBef>
              <a:spcAft>
                <a:spcPts val="0"/>
              </a:spcAft>
              <a:buNone/>
            </a:pPr>
            <a:r>
              <a:rPr lang="en-US" sz="1000" dirty="0" err="1">
                <a:solidFill>
                  <a:schemeClr val="lt1"/>
                </a:solidFill>
              </a:rPr>
              <a:t>delayMicroseconds</a:t>
            </a:r>
            <a:r>
              <a:rPr lang="en-US" sz="1000" dirty="0">
                <a:solidFill>
                  <a:schemeClr val="lt1"/>
                </a:solidFill>
              </a:rPr>
              <a:t>(10);</a:t>
            </a:r>
          </a:p>
          <a:p>
            <a:pPr marL="0" lvl="0" indent="0" algn="l" rtl="0">
              <a:lnSpc>
                <a:spcPct val="115000"/>
              </a:lnSpc>
              <a:spcBef>
                <a:spcPts val="0"/>
              </a:spcBef>
              <a:spcAft>
                <a:spcPts val="0"/>
              </a:spcAft>
              <a:buNone/>
            </a:pPr>
            <a:r>
              <a:rPr lang="en-US" sz="1000" dirty="0" err="1">
                <a:solidFill>
                  <a:schemeClr val="lt1"/>
                </a:solidFill>
              </a:rPr>
              <a:t>digitalWrite</a:t>
            </a:r>
            <a:r>
              <a:rPr lang="en-US" sz="1000" dirty="0">
                <a:solidFill>
                  <a:schemeClr val="lt1"/>
                </a:solidFill>
              </a:rPr>
              <a:t>(</a:t>
            </a:r>
            <a:r>
              <a:rPr lang="en-US" sz="1000" dirty="0" err="1">
                <a:solidFill>
                  <a:schemeClr val="lt1"/>
                </a:solidFill>
              </a:rPr>
              <a:t>trigPin</a:t>
            </a:r>
            <a:r>
              <a:rPr lang="en-US" sz="1000" dirty="0">
                <a:solidFill>
                  <a:schemeClr val="lt1"/>
                </a:solidFill>
              </a:rPr>
              <a:t>, LOW);</a:t>
            </a:r>
          </a:p>
          <a:p>
            <a:pPr marL="0" lvl="0" indent="0" algn="l" rtl="0">
              <a:lnSpc>
                <a:spcPct val="115000"/>
              </a:lnSpc>
              <a:spcBef>
                <a:spcPts val="0"/>
              </a:spcBef>
              <a:spcAft>
                <a:spcPts val="0"/>
              </a:spcAft>
              <a:buNone/>
            </a:pPr>
            <a:r>
              <a:rPr lang="en-US" sz="1000" dirty="0">
                <a:solidFill>
                  <a:schemeClr val="lt1"/>
                </a:solidFill>
              </a:rPr>
              <a:t>duration = </a:t>
            </a:r>
            <a:r>
              <a:rPr lang="en-US" sz="1000" dirty="0" err="1">
                <a:solidFill>
                  <a:schemeClr val="lt1"/>
                </a:solidFill>
              </a:rPr>
              <a:t>pulseIn</a:t>
            </a:r>
            <a:r>
              <a:rPr lang="en-US" sz="1000" dirty="0">
                <a:solidFill>
                  <a:schemeClr val="lt1"/>
                </a:solidFill>
              </a:rPr>
              <a:t>(</a:t>
            </a:r>
            <a:r>
              <a:rPr lang="en-US" sz="1000" dirty="0" err="1">
                <a:solidFill>
                  <a:schemeClr val="lt1"/>
                </a:solidFill>
              </a:rPr>
              <a:t>echoPin</a:t>
            </a:r>
            <a:r>
              <a:rPr lang="en-US" sz="1000" dirty="0">
                <a:solidFill>
                  <a:schemeClr val="lt1"/>
                </a:solidFill>
              </a:rPr>
              <a:t>, HIGH);</a:t>
            </a:r>
          </a:p>
          <a:p>
            <a:pPr marL="0" lvl="0" indent="0" algn="l" rtl="0">
              <a:lnSpc>
                <a:spcPct val="115000"/>
              </a:lnSpc>
              <a:spcBef>
                <a:spcPts val="0"/>
              </a:spcBef>
              <a:spcAft>
                <a:spcPts val="0"/>
              </a:spcAft>
              <a:buNone/>
            </a:pPr>
            <a:r>
              <a:rPr lang="en-US" sz="1000" dirty="0">
                <a:solidFill>
                  <a:schemeClr val="lt1"/>
                </a:solidFill>
              </a:rPr>
              <a:t>distance= duration*0.034/2;</a:t>
            </a:r>
          </a:p>
          <a:p>
            <a:pPr marL="0" lvl="0" indent="0" algn="l" rtl="0">
              <a:lnSpc>
                <a:spcPct val="115000"/>
              </a:lnSpc>
              <a:spcBef>
                <a:spcPts val="0"/>
              </a:spcBef>
              <a:spcAft>
                <a:spcPts val="0"/>
              </a:spcAft>
              <a:buNone/>
            </a:pPr>
            <a:r>
              <a:rPr lang="en-US" sz="1000" dirty="0">
                <a:solidFill>
                  <a:schemeClr val="lt1"/>
                </a:solidFill>
              </a:rPr>
              <a:t>  }</a:t>
            </a:r>
          </a:p>
        </p:txBody>
      </p:sp>
      <p:sp>
        <p:nvSpPr>
          <p:cNvPr id="9" name="Google Shape;62;p16">
            <a:extLst>
              <a:ext uri="{FF2B5EF4-FFF2-40B4-BE49-F238E27FC236}">
                <a16:creationId xmlns:a16="http://schemas.microsoft.com/office/drawing/2014/main" id="{B42E92BD-778A-4F54-A8FD-40E7E7E7CF78}"/>
              </a:ext>
            </a:extLst>
          </p:cNvPr>
          <p:cNvSpPr txBox="1"/>
          <p:nvPr/>
        </p:nvSpPr>
        <p:spPr>
          <a:xfrm>
            <a:off x="4572000" y="1008000"/>
            <a:ext cx="3391200" cy="371643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lt1"/>
                </a:solidFill>
              </a:rPr>
              <a:t>void loop()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distancecm</a:t>
            </a:r>
            <a:r>
              <a:rPr lang="en-US" sz="1000" dirty="0">
                <a:solidFill>
                  <a:schemeClr val="lt1"/>
                </a:solidFill>
              </a:rPr>
              <a:t>=</a:t>
            </a:r>
            <a:r>
              <a:rPr lang="en-US" sz="1000" dirty="0" err="1">
                <a:solidFill>
                  <a:schemeClr val="lt1"/>
                </a:solidFill>
              </a:rPr>
              <a:t>mdistance</a:t>
            </a:r>
            <a:r>
              <a:rPr lang="en-US" sz="1000" dirty="0">
                <a:solidFill>
                  <a:schemeClr val="lt1"/>
                </a:solidFill>
              </a:rPr>
              <a:t>();</a:t>
            </a:r>
          </a:p>
          <a:p>
            <a:pPr marL="0" lvl="0" indent="0" algn="l" rtl="0">
              <a:lnSpc>
                <a:spcPct val="115000"/>
              </a:lnSpc>
              <a:spcBef>
                <a:spcPts val="0"/>
              </a:spcBef>
              <a:spcAft>
                <a:spcPts val="0"/>
              </a:spcAft>
              <a:buNone/>
            </a:pPr>
            <a:r>
              <a:rPr lang="en-US" sz="1000" dirty="0">
                <a:solidFill>
                  <a:schemeClr val="lt1"/>
                </a:solidFill>
              </a:rPr>
              <a:t>  if(distance&lt;5){</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R_motor.run</a:t>
            </a:r>
            <a:r>
              <a:rPr lang="en-US" sz="1000" dirty="0">
                <a:solidFill>
                  <a:schemeClr val="lt1"/>
                </a:solidFill>
              </a:rPr>
              <a:t>(RELEASE);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L_motor.run</a:t>
            </a:r>
            <a:r>
              <a:rPr lang="en-US" sz="1000" dirty="0">
                <a:solidFill>
                  <a:schemeClr val="lt1"/>
                </a:solidFill>
              </a:rPr>
              <a:t>(RELEASE); </a:t>
            </a:r>
          </a:p>
          <a:p>
            <a:pPr marL="0" lvl="0" indent="0" algn="l" rtl="0">
              <a:lnSpc>
                <a:spcPct val="115000"/>
              </a:lnSpc>
              <a:spcBef>
                <a:spcPts val="0"/>
              </a:spcBef>
              <a:spcAft>
                <a:spcPts val="0"/>
              </a:spcAft>
              <a:buNone/>
            </a:pPr>
            <a:r>
              <a:rPr lang="en-US" sz="1000" dirty="0">
                <a:solidFill>
                  <a:schemeClr val="lt1"/>
                </a:solidFill>
              </a:rPr>
              <a:t>  </a:t>
            </a:r>
          </a:p>
          <a:p>
            <a:pPr marL="0" lvl="0" indent="0" algn="l" rtl="0">
              <a:lnSpc>
                <a:spcPct val="115000"/>
              </a:lnSpc>
              <a:spcBef>
                <a:spcPts val="0"/>
              </a:spcBef>
              <a:spcAft>
                <a:spcPts val="0"/>
              </a:spcAft>
              <a:buNone/>
            </a:pPr>
            <a:r>
              <a:rPr lang="en-US" sz="1000" dirty="0">
                <a:solidFill>
                  <a:schemeClr val="lt1"/>
                </a:solidFill>
              </a:rPr>
              <a:t>  //go backward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R_motor.run</a:t>
            </a:r>
            <a:r>
              <a:rPr lang="en-US" sz="1000" dirty="0">
                <a:solidFill>
                  <a:schemeClr val="lt1"/>
                </a:solidFill>
              </a:rPr>
              <a:t>(BACKWARD);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L_motor.run</a:t>
            </a:r>
            <a:r>
              <a:rPr lang="en-US" sz="1000" dirty="0">
                <a:solidFill>
                  <a:schemeClr val="lt1"/>
                </a:solidFill>
              </a:rPr>
              <a:t>(BACKWARD);</a:t>
            </a:r>
          </a:p>
          <a:p>
            <a:pPr marL="0" lvl="0" indent="0" algn="l" rtl="0">
              <a:lnSpc>
                <a:spcPct val="115000"/>
              </a:lnSpc>
              <a:spcBef>
                <a:spcPts val="0"/>
              </a:spcBef>
              <a:spcAft>
                <a:spcPts val="0"/>
              </a:spcAft>
              <a:buNone/>
            </a:pPr>
            <a:r>
              <a:rPr lang="en-US" sz="1000" dirty="0">
                <a:solidFill>
                  <a:schemeClr val="lt1"/>
                </a:solidFill>
              </a:rPr>
              <a:t>   //go Right</a:t>
            </a:r>
          </a:p>
          <a:p>
            <a:pPr marL="0" lvl="0" indent="0" algn="l" rtl="0">
              <a:lnSpc>
                <a:spcPct val="115000"/>
              </a:lnSpc>
              <a:spcBef>
                <a:spcPts val="0"/>
              </a:spcBef>
              <a:spcAft>
                <a:spcPts val="0"/>
              </a:spcAft>
              <a:buNone/>
            </a:pPr>
            <a:r>
              <a:rPr lang="en-US" sz="1000" dirty="0">
                <a:solidFill>
                  <a:schemeClr val="lt1"/>
                </a:solidFill>
              </a:rPr>
              <a:t>    delay(1000);</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R_motor.run</a:t>
            </a:r>
            <a:r>
              <a:rPr lang="en-US" sz="1000" dirty="0">
                <a:solidFill>
                  <a:schemeClr val="lt1"/>
                </a:solidFill>
              </a:rPr>
              <a:t>(FORWARD);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L_motor.run</a:t>
            </a:r>
            <a:r>
              <a:rPr lang="en-US" sz="1000" dirty="0">
                <a:solidFill>
                  <a:schemeClr val="lt1"/>
                </a:solidFill>
              </a:rPr>
              <a:t>(BACKWARD);</a:t>
            </a:r>
          </a:p>
          <a:p>
            <a:pPr marL="0" lvl="0" indent="0" algn="l" rtl="0">
              <a:lnSpc>
                <a:spcPct val="115000"/>
              </a:lnSpc>
              <a:spcBef>
                <a:spcPts val="0"/>
              </a:spcBef>
              <a:spcAft>
                <a:spcPts val="0"/>
              </a:spcAft>
              <a:buNone/>
            </a:pPr>
            <a:r>
              <a:rPr lang="en-US" sz="1000" dirty="0">
                <a:solidFill>
                  <a:schemeClr val="lt1"/>
                </a:solidFill>
              </a:rPr>
              <a:t>    delay(1000);</a:t>
            </a:r>
          </a:p>
          <a:p>
            <a:pPr marL="0" lvl="0" indent="0" algn="l" rtl="0">
              <a:lnSpc>
                <a:spcPct val="115000"/>
              </a:lnSpc>
              <a:spcBef>
                <a:spcPts val="0"/>
              </a:spcBef>
              <a:spcAft>
                <a:spcPts val="0"/>
              </a:spcAft>
              <a:buNone/>
            </a:pPr>
            <a:r>
              <a:rPr lang="en-US" sz="1000" dirty="0">
                <a:solidFill>
                  <a:schemeClr val="lt1"/>
                </a:solidFill>
              </a:rPr>
              <a:t>  }</a:t>
            </a:r>
          </a:p>
          <a:p>
            <a:pPr marL="0" lvl="0" indent="0" algn="l" rtl="0">
              <a:lnSpc>
                <a:spcPct val="115000"/>
              </a:lnSpc>
              <a:spcBef>
                <a:spcPts val="0"/>
              </a:spcBef>
              <a:spcAft>
                <a:spcPts val="0"/>
              </a:spcAft>
              <a:buNone/>
            </a:pPr>
            <a:r>
              <a:rPr lang="en-US" sz="1000" dirty="0">
                <a:solidFill>
                  <a:schemeClr val="lt1"/>
                </a:solidFill>
              </a:rPr>
              <a:t>  else{</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L_motor.run</a:t>
            </a:r>
            <a:r>
              <a:rPr lang="en-US" sz="1000" dirty="0">
                <a:solidFill>
                  <a:schemeClr val="lt1"/>
                </a:solidFill>
              </a:rPr>
              <a:t>(FORWARD);      </a:t>
            </a:r>
          </a:p>
          <a:p>
            <a:pPr marL="0" lvl="0" indent="0" algn="l" rtl="0">
              <a:lnSpc>
                <a:spcPct val="115000"/>
              </a:lnSpc>
              <a:spcBef>
                <a:spcPts val="0"/>
              </a:spcBef>
              <a:spcAft>
                <a:spcPts val="0"/>
              </a:spcAft>
              <a:buNone/>
            </a:pPr>
            <a:r>
              <a:rPr lang="en-US" sz="1000" dirty="0">
                <a:solidFill>
                  <a:schemeClr val="lt1"/>
                </a:solidFill>
              </a:rPr>
              <a:t>  </a:t>
            </a:r>
            <a:r>
              <a:rPr lang="en-US" sz="1000" dirty="0" err="1">
                <a:solidFill>
                  <a:schemeClr val="lt1"/>
                </a:solidFill>
              </a:rPr>
              <a:t>R_motor.run</a:t>
            </a:r>
            <a:r>
              <a:rPr lang="en-US" sz="1000" dirty="0">
                <a:solidFill>
                  <a:schemeClr val="lt1"/>
                </a:solidFill>
              </a:rPr>
              <a:t>(FORWARD);  </a:t>
            </a:r>
          </a:p>
          <a:p>
            <a:pPr marL="0" lvl="0" indent="0" algn="l" rtl="0">
              <a:lnSpc>
                <a:spcPct val="115000"/>
              </a:lnSpc>
              <a:spcBef>
                <a:spcPts val="0"/>
              </a:spcBef>
              <a:spcAft>
                <a:spcPts val="0"/>
              </a:spcAft>
              <a:buNone/>
            </a:pPr>
            <a:r>
              <a:rPr lang="en-US" sz="1000" dirty="0">
                <a:solidFill>
                  <a:schemeClr val="lt1"/>
                </a:solidFill>
              </a:rPr>
              <a:t>  }</a:t>
            </a:r>
          </a:p>
        </p:txBody>
      </p:sp>
    </p:spTree>
    <p:extLst>
      <p:ext uri="{BB962C8B-B14F-4D97-AF65-F5344CB8AC3E}">
        <p14:creationId xmlns:p14="http://schemas.microsoft.com/office/powerpoint/2010/main" val="410628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ot caar - Trim">
            <a:hlinkClick r:id="" action="ppaction://media"/>
            <a:extLst>
              <a:ext uri="{FF2B5EF4-FFF2-40B4-BE49-F238E27FC236}">
                <a16:creationId xmlns:a16="http://schemas.microsoft.com/office/drawing/2014/main" id="{523A944A-25BD-4D1A-B376-16497366FF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2000" y="921716"/>
            <a:ext cx="6888131" cy="3903033"/>
          </a:xfrm>
          <a:prstGeom prst="rect">
            <a:avLst/>
          </a:prstGeom>
        </p:spPr>
      </p:pic>
      <p:sp>
        <p:nvSpPr>
          <p:cNvPr id="4" name="Google Shape;101;p18">
            <a:extLst>
              <a:ext uri="{FF2B5EF4-FFF2-40B4-BE49-F238E27FC236}">
                <a16:creationId xmlns:a16="http://schemas.microsoft.com/office/drawing/2014/main" id="{AB06C5B6-FD14-4CDC-90E9-4B6E07D219FA}"/>
              </a:ext>
            </a:extLst>
          </p:cNvPr>
          <p:cNvSpPr txBox="1">
            <a:spLocks/>
          </p:cNvSpPr>
          <p:nvPr/>
        </p:nvSpPr>
        <p:spPr>
          <a:xfrm>
            <a:off x="292675" y="318751"/>
            <a:ext cx="2392925" cy="470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3400" b="1" i="0" u="none" strike="noStrike" cap="none">
                <a:solidFill>
                  <a:schemeClr val="bg1"/>
                </a:solidFill>
                <a:latin typeface="Arial"/>
                <a:ea typeface="Proxima Nova Semibold"/>
                <a:cs typeface="Arial"/>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pPr algn="l"/>
            <a:r>
              <a:rPr lang="en-IN" sz="2400" dirty="0">
                <a:latin typeface="Fira Sans Extra Condensed"/>
                <a:ea typeface="Fira Sans Extra Condensed"/>
                <a:cs typeface="Fira Sans Extra Condensed"/>
                <a:sym typeface="Fira Sans Extra Condensed"/>
              </a:rPr>
              <a:t>Prototype</a:t>
            </a:r>
          </a:p>
        </p:txBody>
      </p:sp>
    </p:spTree>
    <p:extLst>
      <p:ext uri="{BB962C8B-B14F-4D97-AF65-F5344CB8AC3E}">
        <p14:creationId xmlns:p14="http://schemas.microsoft.com/office/powerpoint/2010/main" val="215840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505</TotalTime>
  <Words>525</Words>
  <Application>Microsoft Office PowerPoint</Application>
  <PresentationFormat>On-screen Show (16:9)</PresentationFormat>
  <Paragraphs>89</Paragraphs>
  <Slides>12</Slides>
  <Notes>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Proxima Nova</vt:lpstr>
      <vt:lpstr>Arial</vt:lpstr>
      <vt:lpstr>Fira Sans Extra Condensed SemiBold</vt:lpstr>
      <vt:lpstr>Proxima Nova Semibold</vt:lpstr>
      <vt:lpstr>Fira Sans Extra Condensed Medium</vt:lpstr>
      <vt:lpstr>Fira Sans Extra Condensed</vt:lpstr>
      <vt:lpstr>Oswald SemiBold</vt:lpstr>
      <vt:lpstr>Slidesgo Final Pages</vt:lpstr>
      <vt:lpstr>PowerPoint Presentation</vt:lpstr>
      <vt:lpstr>Military Based Patrol  Vehicle</vt:lpstr>
      <vt:lpstr>                                 Problem Statement</vt:lpstr>
      <vt:lpstr>Abstract</vt:lpstr>
      <vt:lpstr>PowerPoint Presentation</vt:lpstr>
      <vt:lpstr>Components Required </vt:lpstr>
      <vt:lpstr>PowerPoint Presentation</vt:lpstr>
      <vt:lpstr>PowerPoint Presentation</vt:lpstr>
      <vt:lpstr>PowerPoint Presentation</vt:lpstr>
      <vt:lpstr> </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Based Patrol Vehicle</dc:title>
  <cp:lastModifiedBy>sai ram</cp:lastModifiedBy>
  <cp:revision>13</cp:revision>
  <dcterms:modified xsi:type="dcterms:W3CDTF">2023-05-07T15:51:16Z</dcterms:modified>
</cp:coreProperties>
</file>